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315" r:id="rId3"/>
    <p:sldId id="297" r:id="rId4"/>
    <p:sldId id="316" r:id="rId5"/>
    <p:sldId id="314" r:id="rId6"/>
    <p:sldId id="309" r:id="rId7"/>
    <p:sldId id="313" r:id="rId8"/>
    <p:sldId id="311" r:id="rId9"/>
    <p:sldId id="312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A324687-5389-4869-9E75-14AC53B34039}" v="2" dt="2020-01-23T15:13:57.4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383" y="3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hammed, Wunpini Fatimata" userId="51b3c2f7-09c4-48ca-b41f-2b078a1a4764" providerId="ADAL" clId="{9A324687-5389-4869-9E75-14AC53B34039}"/>
    <pc:docChg chg="custSel addSld delSld modSld sldOrd">
      <pc:chgData name="Mohammed, Wunpini Fatimata" userId="51b3c2f7-09c4-48ca-b41f-2b078a1a4764" providerId="ADAL" clId="{9A324687-5389-4869-9E75-14AC53B34039}" dt="2020-01-23T15:20:55.663" v="140" actId="113"/>
      <pc:docMkLst>
        <pc:docMk/>
      </pc:docMkLst>
      <pc:sldChg chg="modSp">
        <pc:chgData name="Mohammed, Wunpini Fatimata" userId="51b3c2f7-09c4-48ca-b41f-2b078a1a4764" providerId="ADAL" clId="{9A324687-5389-4869-9E75-14AC53B34039}" dt="2020-01-23T15:17:00.400" v="117" actId="14100"/>
        <pc:sldMkLst>
          <pc:docMk/>
          <pc:sldMk cId="0" sldId="256"/>
        </pc:sldMkLst>
        <pc:spChg chg="mod">
          <ac:chgData name="Mohammed, Wunpini Fatimata" userId="51b3c2f7-09c4-48ca-b41f-2b078a1a4764" providerId="ADAL" clId="{9A324687-5389-4869-9E75-14AC53B34039}" dt="2020-01-23T15:16:55.218" v="116" actId="255"/>
          <ac:spMkLst>
            <pc:docMk/>
            <pc:sldMk cId="0" sldId="256"/>
            <ac:spMk id="2" creationId="{00000000-0000-0000-0000-000000000000}"/>
          </ac:spMkLst>
        </pc:spChg>
        <pc:spChg chg="mod">
          <ac:chgData name="Mohammed, Wunpini Fatimata" userId="51b3c2f7-09c4-48ca-b41f-2b078a1a4764" providerId="ADAL" clId="{9A324687-5389-4869-9E75-14AC53B34039}" dt="2020-01-23T15:17:00.400" v="117" actId="14100"/>
          <ac:spMkLst>
            <pc:docMk/>
            <pc:sldMk cId="0" sldId="256"/>
            <ac:spMk id="3" creationId="{00000000-0000-0000-0000-000000000000}"/>
          </ac:spMkLst>
        </pc:spChg>
      </pc:sldChg>
      <pc:sldChg chg="modSp ord">
        <pc:chgData name="Mohammed, Wunpini Fatimata" userId="51b3c2f7-09c4-48ca-b41f-2b078a1a4764" providerId="ADAL" clId="{9A324687-5389-4869-9E75-14AC53B34039}" dt="2020-01-23T15:17:50.750" v="119"/>
        <pc:sldMkLst>
          <pc:docMk/>
          <pc:sldMk cId="1657833597" sldId="297"/>
        </pc:sldMkLst>
        <pc:spChg chg="mod">
          <ac:chgData name="Mohammed, Wunpini Fatimata" userId="51b3c2f7-09c4-48ca-b41f-2b078a1a4764" providerId="ADAL" clId="{9A324687-5389-4869-9E75-14AC53B34039}" dt="2020-01-23T15:16:09.677" v="112" actId="27636"/>
          <ac:spMkLst>
            <pc:docMk/>
            <pc:sldMk cId="1657833597" sldId="297"/>
            <ac:spMk id="2" creationId="{82812772-035A-47B5-8670-C870B7EFDC11}"/>
          </ac:spMkLst>
        </pc:spChg>
      </pc:sldChg>
      <pc:sldChg chg="modSp">
        <pc:chgData name="Mohammed, Wunpini Fatimata" userId="51b3c2f7-09c4-48ca-b41f-2b078a1a4764" providerId="ADAL" clId="{9A324687-5389-4869-9E75-14AC53B34039}" dt="2020-01-23T15:19:17.254" v="128" actId="113"/>
        <pc:sldMkLst>
          <pc:docMk/>
          <pc:sldMk cId="4012948931" sldId="309"/>
        </pc:sldMkLst>
        <pc:spChg chg="mod">
          <ac:chgData name="Mohammed, Wunpini Fatimata" userId="51b3c2f7-09c4-48ca-b41f-2b078a1a4764" providerId="ADAL" clId="{9A324687-5389-4869-9E75-14AC53B34039}" dt="2020-01-23T15:19:17.254" v="128" actId="113"/>
          <ac:spMkLst>
            <pc:docMk/>
            <pc:sldMk cId="4012948931" sldId="309"/>
            <ac:spMk id="2" creationId="{758F3628-42EA-4CBE-906C-50FAB06D5C88}"/>
          </ac:spMkLst>
        </pc:spChg>
      </pc:sldChg>
      <pc:sldChg chg="modSp">
        <pc:chgData name="Mohammed, Wunpini Fatimata" userId="51b3c2f7-09c4-48ca-b41f-2b078a1a4764" providerId="ADAL" clId="{9A324687-5389-4869-9E75-14AC53B34039}" dt="2020-01-23T15:20:21.965" v="135" actId="113"/>
        <pc:sldMkLst>
          <pc:docMk/>
          <pc:sldMk cId="453136295" sldId="311"/>
        </pc:sldMkLst>
        <pc:spChg chg="mod">
          <ac:chgData name="Mohammed, Wunpini Fatimata" userId="51b3c2f7-09c4-48ca-b41f-2b078a1a4764" providerId="ADAL" clId="{9A324687-5389-4869-9E75-14AC53B34039}" dt="2020-01-23T15:20:21.965" v="135" actId="113"/>
          <ac:spMkLst>
            <pc:docMk/>
            <pc:sldMk cId="453136295" sldId="311"/>
            <ac:spMk id="2" creationId="{DC8BD175-8587-46B6-A9CC-C25E6533148D}"/>
          </ac:spMkLst>
        </pc:spChg>
      </pc:sldChg>
      <pc:sldChg chg="modSp">
        <pc:chgData name="Mohammed, Wunpini Fatimata" userId="51b3c2f7-09c4-48ca-b41f-2b078a1a4764" providerId="ADAL" clId="{9A324687-5389-4869-9E75-14AC53B34039}" dt="2020-01-23T15:20:55.663" v="140" actId="113"/>
        <pc:sldMkLst>
          <pc:docMk/>
          <pc:sldMk cId="4061994078" sldId="312"/>
        </pc:sldMkLst>
        <pc:spChg chg="mod">
          <ac:chgData name="Mohammed, Wunpini Fatimata" userId="51b3c2f7-09c4-48ca-b41f-2b078a1a4764" providerId="ADAL" clId="{9A324687-5389-4869-9E75-14AC53B34039}" dt="2020-01-23T15:20:55.663" v="140" actId="113"/>
          <ac:spMkLst>
            <pc:docMk/>
            <pc:sldMk cId="4061994078" sldId="312"/>
            <ac:spMk id="2" creationId="{3C21D06F-B66B-4B40-B304-E2169402325B}"/>
          </ac:spMkLst>
        </pc:spChg>
        <pc:spChg chg="mod">
          <ac:chgData name="Mohammed, Wunpini Fatimata" userId="51b3c2f7-09c4-48ca-b41f-2b078a1a4764" providerId="ADAL" clId="{9A324687-5389-4869-9E75-14AC53B34039}" dt="2020-01-23T15:20:34.975" v="136" actId="122"/>
          <ac:spMkLst>
            <pc:docMk/>
            <pc:sldMk cId="4061994078" sldId="312"/>
            <ac:spMk id="3" creationId="{59E75870-DE97-46AF-894F-C566145C0A41}"/>
          </ac:spMkLst>
        </pc:spChg>
      </pc:sldChg>
      <pc:sldChg chg="modSp">
        <pc:chgData name="Mohammed, Wunpini Fatimata" userId="51b3c2f7-09c4-48ca-b41f-2b078a1a4764" providerId="ADAL" clId="{9A324687-5389-4869-9E75-14AC53B34039}" dt="2020-01-23T15:19:51.600" v="133" actId="113"/>
        <pc:sldMkLst>
          <pc:docMk/>
          <pc:sldMk cId="4055528790" sldId="313"/>
        </pc:sldMkLst>
        <pc:spChg chg="mod">
          <ac:chgData name="Mohammed, Wunpini Fatimata" userId="51b3c2f7-09c4-48ca-b41f-2b078a1a4764" providerId="ADAL" clId="{9A324687-5389-4869-9E75-14AC53B34039}" dt="2020-01-23T15:19:51.600" v="133" actId="113"/>
          <ac:spMkLst>
            <pc:docMk/>
            <pc:sldMk cId="4055528790" sldId="313"/>
            <ac:spMk id="2" creationId="{63C7DADD-AA3A-466B-B5D6-A03EACFFD860}"/>
          </ac:spMkLst>
        </pc:spChg>
      </pc:sldChg>
      <pc:sldChg chg="modSp ord">
        <pc:chgData name="Mohammed, Wunpini Fatimata" userId="51b3c2f7-09c4-48ca-b41f-2b078a1a4764" providerId="ADAL" clId="{9A324687-5389-4869-9E75-14AC53B34039}" dt="2020-01-23T15:15:00.522" v="107" actId="115"/>
        <pc:sldMkLst>
          <pc:docMk/>
          <pc:sldMk cId="4212570088" sldId="314"/>
        </pc:sldMkLst>
        <pc:spChg chg="mod">
          <ac:chgData name="Mohammed, Wunpini Fatimata" userId="51b3c2f7-09c4-48ca-b41f-2b078a1a4764" providerId="ADAL" clId="{9A324687-5389-4869-9E75-14AC53B34039}" dt="2020-01-23T15:14:16.884" v="90" actId="14100"/>
          <ac:spMkLst>
            <pc:docMk/>
            <pc:sldMk cId="4212570088" sldId="314"/>
            <ac:spMk id="2" creationId="{BAD33E77-A473-4CDF-A10B-55605071C265}"/>
          </ac:spMkLst>
        </pc:spChg>
        <pc:spChg chg="mod">
          <ac:chgData name="Mohammed, Wunpini Fatimata" userId="51b3c2f7-09c4-48ca-b41f-2b078a1a4764" providerId="ADAL" clId="{9A324687-5389-4869-9E75-14AC53B34039}" dt="2020-01-23T15:15:00.522" v="107" actId="115"/>
          <ac:spMkLst>
            <pc:docMk/>
            <pc:sldMk cId="4212570088" sldId="314"/>
            <ac:spMk id="3" creationId="{94A8ACA2-0182-4672-BEB7-14A40C1CAAD0}"/>
          </ac:spMkLst>
        </pc:spChg>
      </pc:sldChg>
      <pc:sldChg chg="modSp add del">
        <pc:chgData name="Mohammed, Wunpini Fatimata" userId="51b3c2f7-09c4-48ca-b41f-2b078a1a4764" providerId="ADAL" clId="{9A324687-5389-4869-9E75-14AC53B34039}" dt="2020-01-23T15:15:55.178" v="110" actId="47"/>
        <pc:sldMkLst>
          <pc:docMk/>
          <pc:sldMk cId="2311702838" sldId="317"/>
        </pc:sldMkLst>
        <pc:spChg chg="mod">
          <ac:chgData name="Mohammed, Wunpini Fatimata" userId="51b3c2f7-09c4-48ca-b41f-2b078a1a4764" providerId="ADAL" clId="{9A324687-5389-4869-9E75-14AC53B34039}" dt="2020-01-23T15:13:57.463" v="86"/>
          <ac:spMkLst>
            <pc:docMk/>
            <pc:sldMk cId="2311702838" sldId="317"/>
            <ac:spMk id="2" creationId="{CD85C0C4-2201-4D9E-941F-51DD1C05E93C}"/>
          </ac:spMkLst>
        </pc:spChg>
        <pc:spChg chg="mod">
          <ac:chgData name="Mohammed, Wunpini Fatimata" userId="51b3c2f7-09c4-48ca-b41f-2b078a1a4764" providerId="ADAL" clId="{9A324687-5389-4869-9E75-14AC53B34039}" dt="2020-01-23T15:10:24.849" v="31" actId="20577"/>
          <ac:spMkLst>
            <pc:docMk/>
            <pc:sldMk cId="2311702838" sldId="317"/>
            <ac:spMk id="3" creationId="{ACADDE88-E7A1-488A-A28E-5C6869C2EB67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486D3D3-C318-43D1-9F94-D9F3AD2C1652}" type="datetimeFigureOut">
              <a:rPr lang="en-US" smtClean="0"/>
              <a:pPr/>
              <a:t>1/23/2020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414E82D-51E7-420E-BD71-96FD0640AA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6D3D3-C318-43D1-9F94-D9F3AD2C1652}" type="datetimeFigureOut">
              <a:rPr lang="en-US" smtClean="0"/>
              <a:pPr/>
              <a:t>1/23/2020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4E82D-51E7-420E-BD71-96FD0640AA4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6D3D3-C318-43D1-9F94-D9F3AD2C1652}" type="datetimeFigureOut">
              <a:rPr lang="en-US" smtClean="0"/>
              <a:pPr/>
              <a:t>1/23/2020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4E82D-51E7-420E-BD71-96FD0640AA4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6D3D3-C318-43D1-9F94-D9F3AD2C1652}" type="datetimeFigureOut">
              <a:rPr lang="en-US" smtClean="0"/>
              <a:pPr/>
              <a:t>1/23/2020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4E82D-51E7-420E-BD71-96FD0640AA4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6D3D3-C318-43D1-9F94-D9F3AD2C1652}" type="datetimeFigureOut">
              <a:rPr lang="en-US" smtClean="0"/>
              <a:pPr/>
              <a:t>1/23/2020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4E82D-51E7-420E-BD71-96FD0640AA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6D3D3-C318-43D1-9F94-D9F3AD2C1652}" type="datetimeFigureOut">
              <a:rPr lang="en-US" smtClean="0"/>
              <a:pPr/>
              <a:t>1/23/2020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4E82D-51E7-420E-BD71-96FD0640AA4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6D3D3-C318-43D1-9F94-D9F3AD2C1652}" type="datetimeFigureOut">
              <a:rPr lang="en-US" smtClean="0"/>
              <a:pPr/>
              <a:t>1/23/2020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4E82D-51E7-420E-BD71-96FD0640AA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4486D3D3-C318-43D1-9F94-D9F3AD2C1652}" type="datetimeFigureOut">
              <a:rPr lang="en-US" smtClean="0"/>
              <a:pPr/>
              <a:t>1/23/2020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4E82D-51E7-420E-BD71-96FD0640AA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486D3D3-C318-43D1-9F94-D9F3AD2C1652}" type="datetimeFigureOut">
              <a:rPr lang="en-US" smtClean="0"/>
              <a:pPr/>
              <a:t>1/23/2020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414E82D-51E7-420E-BD71-96FD0640AA4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6D3D3-C318-43D1-9F94-D9F3AD2C1652}" type="datetimeFigureOut">
              <a:rPr lang="en-US" smtClean="0"/>
              <a:pPr/>
              <a:t>1/23/2020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4E82D-51E7-420E-BD71-96FD0640AA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6D3D3-C318-43D1-9F94-D9F3AD2C1652}" type="datetimeFigureOut">
              <a:rPr lang="en-US" smtClean="0"/>
              <a:pPr/>
              <a:t>1/23/2020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4E82D-51E7-420E-BD71-96FD0640AA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4486D3D3-C318-43D1-9F94-D9F3AD2C1652}" type="datetimeFigureOut">
              <a:rPr lang="en-US" smtClean="0"/>
              <a:pPr/>
              <a:t>1/23/2020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D414E82D-51E7-420E-BD71-96FD0640AA4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thebaffler.com/alienated/stalking-the-story" TargetMode="External"/><Relationship Id="rId2" Type="http://schemas.openxmlformats.org/officeDocument/2006/relationships/hyperlink" Target="https://www.youtube.com/watch?v=D9Ihs241zeg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66801"/>
            <a:ext cx="7772400" cy="1676399"/>
          </a:xfrm>
        </p:spPr>
        <p:txBody>
          <a:bodyPr>
            <a:normAutofit/>
          </a:bodyPr>
          <a:lstStyle/>
          <a:p>
            <a:r>
              <a:rPr lang="en-US" sz="2800" b="0" dirty="0">
                <a:effectLst/>
              </a:rPr>
              <a:t>Political Propaganda &amp; the Single Story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82362"/>
            <a:ext cx="7772400" cy="1294438"/>
          </a:xfrm>
        </p:spPr>
        <p:txBody>
          <a:bodyPr>
            <a:normAutofit/>
          </a:bodyPr>
          <a:lstStyle/>
          <a:p>
            <a:r>
              <a:rPr lang="en-US" sz="2000" dirty="0"/>
              <a:t>World Media Systems: COMM 419</a:t>
            </a:r>
          </a:p>
          <a:p>
            <a:r>
              <a:rPr lang="en-US" sz="2000" dirty="0"/>
              <a:t>Wunpini Fatimata Mohammed</a:t>
            </a:r>
          </a:p>
          <a:p>
            <a:r>
              <a:rPr lang="en-US" sz="2000" dirty="0"/>
              <a:t>January 23, 2020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C66499D-A73B-4906-8F9A-284814C37D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624078" indent="-514350">
              <a:buAutoNum type="arabicPeriod"/>
            </a:pPr>
            <a:r>
              <a:rPr lang="en-US" dirty="0"/>
              <a:t>Reflections should be </a:t>
            </a:r>
            <a:r>
              <a:rPr lang="en-US" b="1" dirty="0"/>
              <a:t>500-700</a:t>
            </a:r>
            <a:r>
              <a:rPr lang="en-US" dirty="0"/>
              <a:t> words long.</a:t>
            </a:r>
          </a:p>
          <a:p>
            <a:pPr marL="624078" indent="-514350">
              <a:buAutoNum type="arabicPeriod"/>
            </a:pPr>
            <a:endParaRPr lang="en-US" dirty="0"/>
          </a:p>
          <a:p>
            <a:pPr marL="624078" indent="-514350">
              <a:buAutoNum type="arabicPeriod"/>
            </a:pPr>
            <a:r>
              <a:rPr lang="en-US" dirty="0"/>
              <a:t>Comment on </a:t>
            </a:r>
            <a:r>
              <a:rPr lang="en-US" b="1" dirty="0"/>
              <a:t>at least 2 </a:t>
            </a:r>
            <a:r>
              <a:rPr lang="en-US" dirty="0"/>
              <a:t>of your colleagues' discussion posts.</a:t>
            </a:r>
          </a:p>
          <a:p>
            <a:pPr marL="624078" indent="-514350">
              <a:buFont typeface="Wingdings 3"/>
              <a:buAutoNum type="arabicPeriod"/>
            </a:pPr>
            <a:endParaRPr lang="en-US" dirty="0"/>
          </a:p>
          <a:p>
            <a:pPr marL="624078" indent="-514350">
              <a:buFont typeface="Wingdings 3"/>
              <a:buAutoNum type="arabicPeriod"/>
            </a:pPr>
            <a:r>
              <a:rPr lang="en-US" dirty="0"/>
              <a:t>Demonstrate your understanding of the readings by </a:t>
            </a:r>
            <a:r>
              <a:rPr lang="en-US" b="1" dirty="0"/>
              <a:t>reflecting</a:t>
            </a:r>
            <a:r>
              <a:rPr lang="en-US" dirty="0"/>
              <a:t> on them </a:t>
            </a:r>
            <a:r>
              <a:rPr lang="en-US" b="1" dirty="0"/>
              <a:t>from your own perspective.</a:t>
            </a:r>
          </a:p>
          <a:p>
            <a:pPr marL="624078" indent="-514350">
              <a:buFont typeface="Wingdings 3"/>
              <a:buAutoNum type="arabicPeriod"/>
            </a:pPr>
            <a:endParaRPr lang="en-US" dirty="0"/>
          </a:p>
          <a:p>
            <a:pPr marL="624078" indent="-514350">
              <a:buFont typeface="Wingdings 3"/>
              <a:buAutoNum type="arabicPeriod"/>
            </a:pPr>
            <a:r>
              <a:rPr lang="en-US" dirty="0"/>
              <a:t>Use current </a:t>
            </a:r>
            <a:r>
              <a:rPr lang="en-US" b="1" dirty="0"/>
              <a:t>examples</a:t>
            </a:r>
            <a:r>
              <a:rPr lang="en-US" dirty="0"/>
              <a:t> to support your argument.</a:t>
            </a:r>
          </a:p>
          <a:p>
            <a:pPr marL="624078" indent="-514350">
              <a:buFont typeface="Wingdings 3"/>
              <a:buAutoNum type="arabicPeriod"/>
            </a:pPr>
            <a:endParaRPr lang="en-US" dirty="0"/>
          </a:p>
          <a:p>
            <a:pPr marL="624078" indent="-514350">
              <a:buFont typeface="Wingdings 3"/>
              <a:buAutoNum type="arabicPeriod"/>
            </a:pPr>
            <a:r>
              <a:rPr lang="en-US" dirty="0"/>
              <a:t>Discussion post </a:t>
            </a:r>
            <a:r>
              <a:rPr lang="en-US" b="1" dirty="0"/>
              <a:t>assignment will lock </a:t>
            </a:r>
            <a:r>
              <a:rPr lang="en-US" dirty="0"/>
              <a:t>at the deadline.</a:t>
            </a:r>
          </a:p>
          <a:p>
            <a:pPr marL="624078" indent="-514350">
              <a:buFont typeface="Wingdings 3"/>
              <a:buAutoNum type="arabicPeriod"/>
            </a:pPr>
            <a:endParaRPr lang="en-US" dirty="0"/>
          </a:p>
          <a:p>
            <a:pPr marL="109728" indent="0">
              <a:buNone/>
            </a:pPr>
            <a:r>
              <a:rPr lang="en-US" dirty="0"/>
              <a:t>ANY QUESTIONS ABOUT THE DISCUSSION POST???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D8A8BCE-8FEA-44F3-8696-5CA7BBF85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 Post</a:t>
            </a:r>
          </a:p>
        </p:txBody>
      </p:sp>
    </p:spTree>
    <p:extLst>
      <p:ext uri="{BB962C8B-B14F-4D97-AF65-F5344CB8AC3E}">
        <p14:creationId xmlns:p14="http://schemas.microsoft.com/office/powerpoint/2010/main" val="3285160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2812772-035A-47B5-8670-C870B7EFDC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 lang="en-US" b="1" dirty="0"/>
          </a:p>
          <a:p>
            <a:pPr marL="109728" indent="0">
              <a:buNone/>
            </a:pPr>
            <a:r>
              <a:rPr lang="en-US" b="1" dirty="0"/>
              <a:t>1. The Danger of a Single Story</a:t>
            </a:r>
            <a:endParaRPr lang="en-US" b="1" dirty="0">
              <a:hlinkClick r:id="rId2"/>
            </a:endParaRPr>
          </a:p>
          <a:p>
            <a:pPr marL="109728" indent="0">
              <a:buNone/>
            </a:pPr>
            <a:r>
              <a:rPr lang="en-US" dirty="0">
                <a:hlinkClick r:id="rId2"/>
              </a:rPr>
              <a:t>https://www.youtube.com/watch?v=D9Ihs241zeg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pPr marL="109728" indent="0">
              <a:buNone/>
            </a:pPr>
            <a:r>
              <a:rPr lang="en-US" b="1" dirty="0"/>
              <a:t>2. </a:t>
            </a:r>
            <a:r>
              <a:rPr lang="en-US" b="1" i="1" dirty="0"/>
              <a:t>Stalking the Story</a:t>
            </a:r>
            <a:r>
              <a:rPr lang="en-US" b="1" dirty="0"/>
              <a:t> by </a:t>
            </a:r>
            <a:r>
              <a:rPr lang="en-US" b="1" dirty="0" err="1"/>
              <a:t>Rafia</a:t>
            </a:r>
            <a:r>
              <a:rPr lang="en-US" b="1" dirty="0"/>
              <a:t> Zakaria:</a:t>
            </a:r>
            <a:r>
              <a:rPr lang="en-US" dirty="0"/>
              <a:t> </a:t>
            </a:r>
          </a:p>
          <a:p>
            <a:pPr marL="109728" indent="0">
              <a:buNone/>
            </a:pPr>
            <a:r>
              <a:rPr lang="en-US" u="sng" dirty="0">
                <a:hlinkClick r:id="rId3"/>
              </a:rPr>
              <a:t>https://thebaffler.com/alienated/stalking-the-story (Links to an external site.)Links to an external site.</a:t>
            </a:r>
            <a:endParaRPr lang="en-US" dirty="0"/>
          </a:p>
          <a:p>
            <a:endParaRPr lang="en-US" dirty="0"/>
          </a:p>
          <a:p>
            <a:endParaRPr lang="en-US" sz="3400" dirty="0"/>
          </a:p>
          <a:p>
            <a:r>
              <a:rPr lang="en-US" sz="3400" dirty="0"/>
              <a:t>What are your takeaways from the assigned course material?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3CA7BEA-D7C4-4DE7-BC7A-46BC81F5E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Chimamanda Ngozi Adichie</a:t>
            </a:r>
          </a:p>
        </p:txBody>
      </p:sp>
    </p:spTree>
    <p:extLst>
      <p:ext uri="{BB962C8B-B14F-4D97-AF65-F5344CB8AC3E}">
        <p14:creationId xmlns:p14="http://schemas.microsoft.com/office/powerpoint/2010/main" val="16578335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F9BB57B-B9E1-417E-A4FA-3479F5169F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single story</a:t>
            </a:r>
          </a:p>
          <a:p>
            <a:r>
              <a:rPr lang="en-US" dirty="0"/>
              <a:t>Stereotypes</a:t>
            </a:r>
          </a:p>
          <a:p>
            <a:r>
              <a:rPr lang="en-US" dirty="0"/>
              <a:t>Incomplete Stories</a:t>
            </a:r>
          </a:p>
          <a:p>
            <a:r>
              <a:rPr lang="en-US" dirty="0"/>
              <a:t>Predatory Journalism</a:t>
            </a:r>
          </a:p>
          <a:p>
            <a:r>
              <a:rPr lang="en-US" dirty="0"/>
              <a:t>Racist representations</a:t>
            </a:r>
          </a:p>
          <a:p>
            <a:r>
              <a:rPr lang="en-US" dirty="0"/>
              <a:t>Propaganda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A2401B6-356C-4D71-98E2-A8C069DAD7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Concepts</a:t>
            </a:r>
          </a:p>
        </p:txBody>
      </p:sp>
    </p:spTree>
    <p:extLst>
      <p:ext uri="{BB962C8B-B14F-4D97-AF65-F5344CB8AC3E}">
        <p14:creationId xmlns:p14="http://schemas.microsoft.com/office/powerpoint/2010/main" val="11696948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AD33E77-A473-4CDF-A10B-55605071C2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81328"/>
            <a:ext cx="8686800" cy="5102034"/>
          </a:xfrm>
        </p:spPr>
        <p:txBody>
          <a:bodyPr>
            <a:normAutofit fontScale="77500" lnSpcReduction="20000"/>
          </a:bodyPr>
          <a:lstStyle/>
          <a:p>
            <a:pPr marL="624078" indent="-514350">
              <a:buAutoNum type="arabicPeriod"/>
            </a:pPr>
            <a:endParaRPr lang="en-US" dirty="0"/>
          </a:p>
          <a:p>
            <a:pPr marL="624078" indent="-514350">
              <a:buAutoNum type="arabicPeriod"/>
            </a:pPr>
            <a:r>
              <a:rPr lang="en-US" sz="2900" dirty="0"/>
              <a:t>What does </a:t>
            </a:r>
            <a:r>
              <a:rPr lang="en-US" sz="2900" dirty="0" err="1"/>
              <a:t>Rafia</a:t>
            </a:r>
            <a:r>
              <a:rPr lang="en-US" sz="2900" dirty="0"/>
              <a:t> Zakaria’s piece </a:t>
            </a:r>
            <a:r>
              <a:rPr lang="en-US" sz="2900" i="1" dirty="0"/>
              <a:t>Stalking the Story</a:t>
            </a:r>
            <a:r>
              <a:rPr lang="en-US" sz="2900" dirty="0"/>
              <a:t> teach us about journalistic ethics, ensuring informants’ safety and accurately representing news or research subjects? </a:t>
            </a:r>
            <a:r>
              <a:rPr lang="en-US" sz="2900" b="1" dirty="0"/>
              <a:t>(1 point)</a:t>
            </a:r>
          </a:p>
          <a:p>
            <a:pPr marL="624078" indent="-514350">
              <a:buAutoNum type="arabicPeriod"/>
            </a:pPr>
            <a:endParaRPr lang="en-US" sz="2900" dirty="0"/>
          </a:p>
          <a:p>
            <a:pPr marL="624078" indent="-514350">
              <a:buFont typeface="Wingdings 3"/>
              <a:buAutoNum type="arabicPeriod"/>
            </a:pPr>
            <a:r>
              <a:rPr lang="en-US" sz="2900" dirty="0"/>
              <a:t>What does Zakaria teach us about the way the West represents dispossessed and marginalized communities?</a:t>
            </a:r>
            <a:r>
              <a:rPr lang="en-US" sz="2900" b="1" dirty="0"/>
              <a:t> (1 point)</a:t>
            </a:r>
          </a:p>
          <a:p>
            <a:pPr marL="624078" indent="-514350">
              <a:buFont typeface="Wingdings 3"/>
              <a:buAutoNum type="arabicPeriod"/>
            </a:pPr>
            <a:endParaRPr lang="en-US" sz="2900" dirty="0"/>
          </a:p>
          <a:p>
            <a:pPr marL="624078" indent="-514350">
              <a:buFont typeface="Wingdings 3"/>
              <a:buAutoNum type="arabicPeriod"/>
            </a:pPr>
            <a:r>
              <a:rPr lang="en-US" sz="2900" dirty="0"/>
              <a:t>How does methodological whiteness manifest in Zakaria’s critique of journalism and Adichie’s critique of the single story?</a:t>
            </a:r>
            <a:r>
              <a:rPr lang="en-US" sz="2900" b="1" dirty="0"/>
              <a:t> (1 point)</a:t>
            </a:r>
            <a:endParaRPr lang="en-US" sz="2900" dirty="0"/>
          </a:p>
          <a:p>
            <a:pPr marL="624078" indent="-514350">
              <a:buAutoNum type="arabicPeriod"/>
            </a:pPr>
            <a:endParaRPr lang="en-US" sz="2900" dirty="0"/>
          </a:p>
          <a:p>
            <a:pPr marL="624078" indent="-514350">
              <a:buFont typeface="Wingdings 3"/>
              <a:buAutoNum type="arabicPeriod"/>
            </a:pPr>
            <a:r>
              <a:rPr lang="en-US" sz="2900" dirty="0"/>
              <a:t>Present a real-life example of how journalists perpetuate the single story narrative.</a:t>
            </a:r>
            <a:r>
              <a:rPr lang="en-US" sz="2900" b="1" dirty="0"/>
              <a:t> (1 point)</a:t>
            </a:r>
          </a:p>
          <a:p>
            <a:pPr marL="109728" indent="0">
              <a:buNone/>
            </a:pP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4A8ACA2-0182-4672-BEB7-14A40C1CA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0" dirty="0"/>
              <a:t>Engagement 1</a:t>
            </a:r>
            <a:r>
              <a:rPr lang="en-US" b="0" u="sng" dirty="0"/>
              <a:t>(4 points)</a:t>
            </a:r>
            <a:br>
              <a:rPr lang="en-US" b="0" dirty="0"/>
            </a:br>
            <a:r>
              <a:rPr lang="en-US" sz="3100" b="0" dirty="0"/>
              <a:t>Work in groups of </a:t>
            </a:r>
            <a:r>
              <a:rPr lang="en-US" sz="3100" b="0" u="sng" dirty="0"/>
              <a:t>4-5 members</a:t>
            </a:r>
          </a:p>
        </p:txBody>
      </p:sp>
    </p:spTree>
    <p:extLst>
      <p:ext uri="{BB962C8B-B14F-4D97-AF65-F5344CB8AC3E}">
        <p14:creationId xmlns:p14="http://schemas.microsoft.com/office/powerpoint/2010/main" val="42125700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58F3628-42EA-4CBE-906C-50FAB06D5C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“Propaganda is the </a:t>
            </a:r>
            <a:r>
              <a:rPr lang="en-US" b="1" dirty="0"/>
              <a:t>management</a:t>
            </a:r>
            <a:r>
              <a:rPr lang="en-US" dirty="0"/>
              <a:t> of </a:t>
            </a:r>
            <a:r>
              <a:rPr lang="en-US" b="1" dirty="0"/>
              <a:t>collective attitudes</a:t>
            </a:r>
            <a:r>
              <a:rPr lang="en-US" dirty="0"/>
              <a:t> by the </a:t>
            </a:r>
            <a:r>
              <a:rPr lang="en-US" b="1" dirty="0"/>
              <a:t>manipulation of significant symbols</a:t>
            </a:r>
            <a:r>
              <a:rPr lang="en-US" dirty="0"/>
              <a:t>” (</a:t>
            </a:r>
            <a:r>
              <a:rPr lang="en-US" dirty="0" err="1"/>
              <a:t>Lasswell</a:t>
            </a:r>
            <a:r>
              <a:rPr lang="en-US" dirty="0"/>
              <a:t>, p. 329, 2010).</a:t>
            </a:r>
          </a:p>
          <a:p>
            <a:pPr marL="109728" indent="0">
              <a:buNone/>
            </a:pPr>
            <a:endParaRPr lang="en-US" dirty="0"/>
          </a:p>
          <a:p>
            <a:r>
              <a:rPr lang="en-US" dirty="0"/>
              <a:t>It’s a mechanism “employed to </a:t>
            </a:r>
            <a:r>
              <a:rPr lang="en-US" b="1" dirty="0"/>
              <a:t>affirm</a:t>
            </a:r>
            <a:r>
              <a:rPr lang="en-US" dirty="0"/>
              <a:t> and </a:t>
            </a:r>
            <a:r>
              <a:rPr lang="en-US" b="1" dirty="0"/>
              <a:t>redefine attitudes</a:t>
            </a:r>
            <a:r>
              <a:rPr lang="en-US" dirty="0"/>
              <a:t>” (</a:t>
            </a:r>
            <a:r>
              <a:rPr lang="en-US" dirty="0" err="1"/>
              <a:t>Lasswell</a:t>
            </a:r>
            <a:r>
              <a:rPr lang="en-US" dirty="0"/>
              <a:t>, p. 329, 2010).</a:t>
            </a:r>
          </a:p>
          <a:p>
            <a:endParaRPr lang="en-US" dirty="0"/>
          </a:p>
          <a:p>
            <a:r>
              <a:rPr lang="en-US" dirty="0"/>
              <a:t>Modes of Propaganda: Speech, Text, Pictures, Videos, Audios etc.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502937D-4C7E-45B3-9EBB-DCE8F7E68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Propaganda</a:t>
            </a:r>
          </a:p>
        </p:txBody>
      </p:sp>
    </p:spTree>
    <p:extLst>
      <p:ext uri="{BB962C8B-B14F-4D97-AF65-F5344CB8AC3E}">
        <p14:creationId xmlns:p14="http://schemas.microsoft.com/office/powerpoint/2010/main" val="40129489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3C7DADD-AA3A-466B-B5D6-A03EACFFD8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“The problem of the propagandist is to </a:t>
            </a:r>
            <a:r>
              <a:rPr lang="en-US" b="1" dirty="0"/>
              <a:t>intensify</a:t>
            </a:r>
            <a:r>
              <a:rPr lang="en-US" dirty="0"/>
              <a:t> the </a:t>
            </a:r>
            <a:r>
              <a:rPr lang="en-US" b="1" dirty="0"/>
              <a:t>attitudes favorable to his purpose</a:t>
            </a:r>
            <a:r>
              <a:rPr lang="en-US" dirty="0"/>
              <a:t>, to </a:t>
            </a:r>
            <a:r>
              <a:rPr lang="en-US" b="1" dirty="0"/>
              <a:t>reverse the attitudes hostile to it</a:t>
            </a:r>
            <a:r>
              <a:rPr lang="en-US" dirty="0"/>
              <a:t>, and to </a:t>
            </a:r>
            <a:r>
              <a:rPr lang="en-US" b="1" dirty="0"/>
              <a:t>attract the indifferent</a:t>
            </a:r>
            <a:r>
              <a:rPr lang="en-US" dirty="0"/>
              <a:t>, or, at the worst, to </a:t>
            </a:r>
            <a:r>
              <a:rPr lang="en-US" b="1" dirty="0"/>
              <a:t>prevent them from assuming a hostile bent</a:t>
            </a:r>
            <a:r>
              <a:rPr lang="en-US" dirty="0"/>
              <a:t>” (</a:t>
            </a:r>
            <a:r>
              <a:rPr lang="en-US" dirty="0" err="1"/>
              <a:t>Lasswell</a:t>
            </a:r>
            <a:r>
              <a:rPr lang="en-US" dirty="0"/>
              <a:t>, p. 330, 2010).</a:t>
            </a:r>
          </a:p>
          <a:p>
            <a:endParaRPr lang="en-US" dirty="0"/>
          </a:p>
          <a:p>
            <a:r>
              <a:rPr lang="en-US" dirty="0"/>
              <a:t>Authoritarianism, populism and propaganda e.g. JJ Rawlings of Ghana, Modi of India etc.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3F9B7BB-E8E1-464C-ADBE-90A6DB436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Propaganda</a:t>
            </a:r>
          </a:p>
        </p:txBody>
      </p:sp>
    </p:spTree>
    <p:extLst>
      <p:ext uri="{BB962C8B-B14F-4D97-AF65-F5344CB8AC3E}">
        <p14:creationId xmlns:p14="http://schemas.microsoft.com/office/powerpoint/2010/main" val="40555287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C8BD175-8587-46B6-A9CC-C25E653314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Propaganda is </a:t>
            </a:r>
            <a:r>
              <a:rPr lang="en-US" b="1" dirty="0"/>
              <a:t>NOT</a:t>
            </a:r>
            <a:r>
              <a:rPr lang="en-US" dirty="0"/>
              <a:t> education</a:t>
            </a:r>
          </a:p>
          <a:p>
            <a:endParaRPr lang="en-US" dirty="0"/>
          </a:p>
          <a:p>
            <a:r>
              <a:rPr lang="en-US" dirty="0"/>
              <a:t>Education addresses issues with the aim of solving them without prejudice but propaganda actively seeks a specific solution.</a:t>
            </a:r>
          </a:p>
          <a:p>
            <a:endParaRPr lang="en-US" dirty="0"/>
          </a:p>
          <a:p>
            <a:r>
              <a:rPr lang="en-US" dirty="0"/>
              <a:t>Propaganda is usually </a:t>
            </a:r>
            <a:r>
              <a:rPr lang="en-US" b="1" dirty="0"/>
              <a:t>temporary</a:t>
            </a:r>
            <a:r>
              <a:rPr lang="en-US" dirty="0"/>
              <a:t>, but education may serve in the </a:t>
            </a:r>
            <a:r>
              <a:rPr lang="en-US" b="1" dirty="0"/>
              <a:t>long term</a:t>
            </a:r>
          </a:p>
          <a:p>
            <a:endParaRPr lang="en-US" dirty="0"/>
          </a:p>
          <a:p>
            <a:r>
              <a:rPr lang="en-US" dirty="0"/>
              <a:t>Propaganda may be concealed or public e.g. Ghana’s NDC used to have a </a:t>
            </a:r>
            <a:r>
              <a:rPr lang="en-US" b="1" dirty="0"/>
              <a:t>propaganda secretary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7FBE306-90AF-4E9E-88ED-18732DA56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Propaganda</a:t>
            </a:r>
          </a:p>
        </p:txBody>
      </p:sp>
    </p:spTree>
    <p:extLst>
      <p:ext uri="{BB962C8B-B14F-4D97-AF65-F5344CB8AC3E}">
        <p14:creationId xmlns:p14="http://schemas.microsoft.com/office/powerpoint/2010/main" val="4531362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C21D06F-B66B-4B40-B304-E216940232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Propaganda </a:t>
            </a:r>
            <a:r>
              <a:rPr lang="en-US" b="1" dirty="0"/>
              <a:t>toward a person</a:t>
            </a:r>
            <a:r>
              <a:rPr lang="en-US" dirty="0"/>
              <a:t> e.g. Che Guevara, Kim Jong Un</a:t>
            </a:r>
          </a:p>
          <a:p>
            <a:endParaRPr lang="en-US" dirty="0"/>
          </a:p>
          <a:p>
            <a:r>
              <a:rPr lang="en-US" dirty="0"/>
              <a:t>Propaganda </a:t>
            </a:r>
            <a:r>
              <a:rPr lang="en-US" b="1" dirty="0"/>
              <a:t>toward a group </a:t>
            </a:r>
            <a:r>
              <a:rPr lang="en-US" dirty="0"/>
              <a:t>e.g. the creation of the Asian model minority stereotype</a:t>
            </a:r>
          </a:p>
          <a:p>
            <a:endParaRPr lang="en-US" dirty="0"/>
          </a:p>
          <a:p>
            <a:r>
              <a:rPr lang="en-US" dirty="0"/>
              <a:t>Propaganda </a:t>
            </a:r>
            <a:r>
              <a:rPr lang="en-US" b="1" dirty="0"/>
              <a:t>toward a policy </a:t>
            </a:r>
            <a:r>
              <a:rPr lang="en-US" dirty="0"/>
              <a:t>or institution e.g. the US army &amp; hard power</a:t>
            </a:r>
          </a:p>
          <a:p>
            <a:endParaRPr lang="en-US" dirty="0"/>
          </a:p>
          <a:p>
            <a:r>
              <a:rPr lang="en-US" dirty="0"/>
              <a:t>Propaganda </a:t>
            </a:r>
            <a:r>
              <a:rPr lang="en-US" b="1" dirty="0"/>
              <a:t>toward a mode of personal participation</a:t>
            </a:r>
            <a:r>
              <a:rPr lang="en-US" dirty="0"/>
              <a:t> e.g. joining the US marines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9E75870-DE97-46AF-894F-C566145C0A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Propaganda</a:t>
            </a:r>
          </a:p>
        </p:txBody>
      </p:sp>
    </p:spTree>
    <p:extLst>
      <p:ext uri="{BB962C8B-B14F-4D97-AF65-F5344CB8AC3E}">
        <p14:creationId xmlns:p14="http://schemas.microsoft.com/office/powerpoint/2010/main" val="406199407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4577</TotalTime>
  <Words>508</Words>
  <Application>Microsoft Office PowerPoint</Application>
  <PresentationFormat>On-screen Show (4:3)</PresentationFormat>
  <Paragraphs>69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Lucida Sans Unicode</vt:lpstr>
      <vt:lpstr>Verdana</vt:lpstr>
      <vt:lpstr>Wingdings 2</vt:lpstr>
      <vt:lpstr>Wingdings 3</vt:lpstr>
      <vt:lpstr>Concourse</vt:lpstr>
      <vt:lpstr>Political Propaganda &amp; the Single Story</vt:lpstr>
      <vt:lpstr>Discussion Post</vt:lpstr>
      <vt:lpstr>Chimamanda Ngozi Adichie</vt:lpstr>
      <vt:lpstr>Key Concepts</vt:lpstr>
      <vt:lpstr>Engagement 1(4 points) Work in groups of 4-5 members</vt:lpstr>
      <vt:lpstr>Propaganda</vt:lpstr>
      <vt:lpstr>Propaganda</vt:lpstr>
      <vt:lpstr>Propaganda</vt:lpstr>
      <vt:lpstr>Propaganda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Ms. Mohammed</dc:creator>
  <cp:lastModifiedBy>Mohammed, Wunpini Fatimata</cp:lastModifiedBy>
  <cp:revision>215</cp:revision>
  <dcterms:created xsi:type="dcterms:W3CDTF">2017-08-16T11:53:27Z</dcterms:created>
  <dcterms:modified xsi:type="dcterms:W3CDTF">2020-01-23T15:21:05Z</dcterms:modified>
</cp:coreProperties>
</file>